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Noto Sans Medium"/>
      <p:regular r:id="rId20"/>
      <p:bold r:id="rId21"/>
      <p:italic r:id="rId22"/>
      <p:boldItalic r:id="rId23"/>
    </p:embeddedFont>
    <p:embeddedFont>
      <p:font typeface="Noto Sans"/>
      <p:regular r:id="rId24"/>
      <p:bold r:id="rId25"/>
      <p:italic r:id="rId26"/>
      <p:boldItalic r:id="rId27"/>
    </p:embeddedFont>
    <p:embeddedFont>
      <p:font typeface="Noto Sans SemiBold"/>
      <p:regular r:id="rId28"/>
      <p:bold r:id="rId29"/>
      <p:italic r:id="rId30"/>
      <p:boldItalic r:id="rId31"/>
    </p:embeddedFont>
    <p:embeddedFont>
      <p:font typeface="Archivo Black"/>
      <p:regular r:id="rId32"/>
    </p:embeddedFont>
    <p:embeddedFont>
      <p:font typeface="Alfa Slab On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g0orRmWr7GBqqkLeh5HE+RPXfQ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NotoSans-italic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1" Type="http://schemas.openxmlformats.org/officeDocument/2006/relationships/font" Target="fonts/NotoSansMedium-bold.fntdata"/><Relationship Id="rId34" Type="http://customschemas.google.com/relationships/presentationmetadata" Target="metadata"/><Relationship Id="rId25" Type="http://schemas.openxmlformats.org/officeDocument/2006/relationships/font" Target="fonts/NotoSans-bold.fntdata"/><Relationship Id="rId7" Type="http://schemas.openxmlformats.org/officeDocument/2006/relationships/slide" Target="slides/slide2.xml"/><Relationship Id="rId33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0" Type="http://schemas.openxmlformats.org/officeDocument/2006/relationships/font" Target="fonts/NotoSansMedium-regular.fntdata"/><Relationship Id="rId2" Type="http://schemas.openxmlformats.org/officeDocument/2006/relationships/viewProps" Target="viewProps.xml"/><Relationship Id="rId29" Type="http://schemas.openxmlformats.org/officeDocument/2006/relationships/font" Target="fonts/NotoSansSemiBold-bold.fntdata"/><Relationship Id="rId16" Type="http://schemas.openxmlformats.org/officeDocument/2006/relationships/slide" Target="slides/slide11.xml"/><Relationship Id="rId24" Type="http://schemas.openxmlformats.org/officeDocument/2006/relationships/font" Target="fonts/NotoSans-regular.fntdata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font" Target="fonts/ArchivoBlack-regular.fntdata"/><Relationship Id="rId37" Type="http://schemas.openxmlformats.org/officeDocument/2006/relationships/customXml" Target="../customXml/item3.xml"/><Relationship Id="rId23" Type="http://schemas.openxmlformats.org/officeDocument/2006/relationships/font" Target="fonts/NotoSansMedium-boldItalic.fntdata"/><Relationship Id="rId28" Type="http://schemas.openxmlformats.org/officeDocument/2006/relationships/font" Target="fonts/NotoSansSemiBold-regular.fntdata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customXml" Target="../customXml/item2.xml"/><Relationship Id="rId31" Type="http://schemas.openxmlformats.org/officeDocument/2006/relationships/font" Target="fonts/NotoSansSemiBold-boldItalic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font" Target="fonts/NotoSansMedium-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font" Target="fonts/NotoSans-boldItalic.fntdata"/><Relationship Id="rId30" Type="http://schemas.openxmlformats.org/officeDocument/2006/relationships/font" Target="fonts/NotoSansSemiBold-italic.fntdata"/><Relationship Id="rId14" Type="http://schemas.openxmlformats.org/officeDocument/2006/relationships/slide" Target="slides/slide9.xml"/><Relationship Id="rId35" Type="http://schemas.openxmlformats.org/officeDocument/2006/relationships/customXml" Target="../customXml/item1.xml"/><Relationship Id="rId8" Type="http://schemas.openxmlformats.org/officeDocument/2006/relationships/slide" Target="slides/slide3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6b80969a0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6b80969a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6b80969a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26b80969a0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6b80969a0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26b80969a0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6b80969a0_0_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6b80969a0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69e912d7d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69e912d7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6b80969a0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26b80969a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6b80969a0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6b80969a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6b80969a0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26b80969a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6b80969a0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6b80969a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Pa7S2D2hpx_qGmeKw8vcfRRBUcQZs-2B/view" TargetMode="External"/><Relationship Id="rId4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roomstyler.com/" TargetMode="External"/><Relationship Id="rId5" Type="http://schemas.openxmlformats.org/officeDocument/2006/relationships/hyperlink" Target="https://spotondesign.ro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29.jp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1042125" y="6336025"/>
            <a:ext cx="7255639" cy="3861351"/>
          </a:xfrm>
          <a:custGeom>
            <a:rect b="b" l="l" r="r" t="t"/>
            <a:pathLst>
              <a:path extrusionOk="0" h="6408882" w="10042407">
                <a:moveTo>
                  <a:pt x="0" y="0"/>
                </a:moveTo>
                <a:lnTo>
                  <a:pt x="10042406" y="0"/>
                </a:lnTo>
                <a:lnTo>
                  <a:pt x="10042406" y="6408882"/>
                </a:lnTo>
                <a:lnTo>
                  <a:pt x="0" y="6408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5758218" y="-2072275"/>
            <a:ext cx="6644702" cy="6644702"/>
          </a:xfrm>
          <a:custGeom>
            <a:rect b="b" l="l" r="r" t="t"/>
            <a:pathLst>
              <a:path extrusionOk="0" h="6644702" w="6644702">
                <a:moveTo>
                  <a:pt x="0" y="0"/>
                </a:moveTo>
                <a:lnTo>
                  <a:pt x="6644702" y="0"/>
                </a:lnTo>
                <a:lnTo>
                  <a:pt x="6644702" y="6644702"/>
                </a:lnTo>
                <a:lnTo>
                  <a:pt x="0" y="664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-4353856" y="1281200"/>
            <a:ext cx="6644702" cy="6644702"/>
          </a:xfrm>
          <a:custGeom>
            <a:rect b="b" l="l" r="r" t="t"/>
            <a:pathLst>
              <a:path extrusionOk="0" h="6644702" w="6644702">
                <a:moveTo>
                  <a:pt x="0" y="0"/>
                </a:moveTo>
                <a:lnTo>
                  <a:pt x="6644703" y="0"/>
                </a:lnTo>
                <a:lnTo>
                  <a:pt x="6644703" y="6644702"/>
                </a:lnTo>
                <a:lnTo>
                  <a:pt x="0" y="664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2370600" y="1418275"/>
            <a:ext cx="14056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RoomCraft-Stable Diffusion</a:t>
            </a:r>
            <a:endParaRPr sz="7500">
              <a:solidFill>
                <a:srgbClr val="086972"/>
              </a:solidFill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6028600" y="3051525"/>
            <a:ext cx="6721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67">
                <a:solidFill>
                  <a:srgbClr val="2A9D8F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Design Interior</a:t>
            </a:r>
            <a:endParaRPr>
              <a:solidFill>
                <a:srgbClr val="2A9D8F"/>
              </a:solidFill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23175" y="6050400"/>
            <a:ext cx="5477700" cy="57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Membrii echipei:</a:t>
            </a:r>
            <a:endParaRPr b="1" sz="27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Roșca Eduard-Mitruț (AI)</a:t>
            </a:r>
            <a:endParaRPr sz="27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Reguș Albert (AI)</a:t>
            </a:r>
            <a:endParaRPr sz="27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Sabău Iasmina (PPI)</a:t>
            </a:r>
            <a:endParaRPr sz="27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Goilean Giulia (PPI)</a:t>
            </a:r>
            <a:endParaRPr sz="27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Găldeanu Nicole (PPI)</a:t>
            </a:r>
            <a:endParaRPr sz="27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0838" y="2197625"/>
            <a:ext cx="4010025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2088" y="2197638"/>
            <a:ext cx="40100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6b80969a0_0_218"/>
          <p:cNvSpPr txBox="1"/>
          <p:nvPr/>
        </p:nvSpPr>
        <p:spPr>
          <a:xfrm>
            <a:off x="1109175" y="311975"/>
            <a:ext cx="1074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Rezultate pe dataset de trafic</a:t>
            </a:r>
            <a:endParaRPr sz="5000">
              <a:solidFill>
                <a:srgbClr val="08697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descr="A person on a bicycle&#10;&#10;Description automatically generated" id="253" name="Google Shape;253;g326b80969a0_0_21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822" y="1637732"/>
            <a:ext cx="4076100" cy="20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tree and people&#10;&#10;Description automatically generated" id="254" name="Google Shape;254;g326b80969a0_0_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7475" y="1591762"/>
            <a:ext cx="4076101" cy="203803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26b80969a0_0_218"/>
          <p:cNvSpPr txBox="1"/>
          <p:nvPr/>
        </p:nvSpPr>
        <p:spPr>
          <a:xfrm>
            <a:off x="583825" y="2295163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I</a:t>
            </a:r>
            <a:r>
              <a:rPr lang="en-US" sz="29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nput</a:t>
            </a:r>
            <a:endParaRPr sz="2900">
              <a:solidFill>
                <a:srgbClr val="08697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descr="A person riding a bicycle on the street&#10;&#10;Description automatically generated" id="256" name="Google Shape;256;g326b80969a0_0_2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4825" y="4124487"/>
            <a:ext cx="4076101" cy="203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reet with cars and trees&#10;&#10;Description automatically generated" id="257" name="Google Shape;257;g326b80969a0_0_2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27504" y="4130928"/>
            <a:ext cx="4076050" cy="203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riding a bicycle on the street&#10;&#10;Description automatically generated" id="258" name="Google Shape;258;g326b80969a0_0_2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4825" y="6741750"/>
            <a:ext cx="4076101" cy="2038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reet with trees and people&#10;&#10;Description automatically generated" id="259" name="Google Shape;259;g326b80969a0_0_2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84100" y="6670075"/>
            <a:ext cx="4362849" cy="21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26b80969a0_0_218"/>
          <p:cNvSpPr txBox="1"/>
          <p:nvPr/>
        </p:nvSpPr>
        <p:spPr>
          <a:xfrm>
            <a:off x="583825" y="7438125"/>
            <a:ext cx="3000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T</a:t>
            </a:r>
            <a:r>
              <a:rPr lang="en-US" sz="29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arget</a:t>
            </a:r>
            <a:endParaRPr sz="25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1" name="Google Shape;261;g326b80969a0_0_218"/>
          <p:cNvSpPr txBox="1"/>
          <p:nvPr/>
        </p:nvSpPr>
        <p:spPr>
          <a:xfrm>
            <a:off x="583825" y="4866650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G</a:t>
            </a:r>
            <a:r>
              <a:rPr lang="en-US" sz="29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enerated</a:t>
            </a:r>
            <a:endParaRPr sz="29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6b80969a0_0_238"/>
          <p:cNvSpPr txBox="1"/>
          <p:nvPr>
            <p:ph type="title"/>
          </p:nvPr>
        </p:nvSpPr>
        <p:spPr>
          <a:xfrm>
            <a:off x="685800" y="411950"/>
            <a:ext cx="17435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en-US" sz="48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Antrenare model pentru generare de design interior</a:t>
            </a:r>
            <a:endParaRPr sz="4800">
              <a:solidFill>
                <a:srgbClr val="08697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67" name="Google Shape;267;g326b80969a0_0_238"/>
          <p:cNvSpPr txBox="1"/>
          <p:nvPr>
            <p:ph idx="1" type="body"/>
          </p:nvPr>
        </p:nvSpPr>
        <p:spPr>
          <a:xfrm>
            <a:off x="685800" y="2400300"/>
            <a:ext cx="12344400" cy="6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/>
          <a:p>
            <a:pPr indent="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Pentru a genera imagini cu design interior s-a folosit dataset-ul NYU Depth Dataset V2 ce are si segmentation masks si depth masks. </a:t>
            </a:r>
            <a:endParaRPr sz="34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342900" rtl="0" algn="just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Pentru a antrena modelul, am folosit aceeasi abordare ca la generarea imaginilor din trafic in care am folosit ca input si segmentation masks si depth masks. Aceasta abordare s-a dovedit a fi cea mai performanta si care genereaza cele mai realiste imagini.</a:t>
            </a:r>
            <a:endParaRPr sz="34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68" name="Google Shape;268;g326b80969a0_0_238"/>
          <p:cNvSpPr/>
          <p:nvPr/>
        </p:nvSpPr>
        <p:spPr>
          <a:xfrm>
            <a:off x="-5037723" y="6976975"/>
            <a:ext cx="11777734" cy="6644702"/>
          </a:xfrm>
          <a:custGeom>
            <a:rect b="b" l="l" r="r" t="t"/>
            <a:pathLst>
              <a:path extrusionOk="0" h="6644702" w="6644702">
                <a:moveTo>
                  <a:pt x="0" y="0"/>
                </a:moveTo>
                <a:lnTo>
                  <a:pt x="6644702" y="0"/>
                </a:lnTo>
                <a:lnTo>
                  <a:pt x="6644702" y="6644702"/>
                </a:lnTo>
                <a:lnTo>
                  <a:pt x="0" y="664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g326b80969a0_0_238"/>
          <p:cNvSpPr/>
          <p:nvPr/>
        </p:nvSpPr>
        <p:spPr>
          <a:xfrm>
            <a:off x="13610150" y="5967775"/>
            <a:ext cx="3912751" cy="3882444"/>
          </a:xfrm>
          <a:custGeom>
            <a:rect b="b" l="l" r="r" t="t"/>
            <a:pathLst>
              <a:path extrusionOk="0" h="6902123" w="6864475">
                <a:moveTo>
                  <a:pt x="0" y="0"/>
                </a:moveTo>
                <a:lnTo>
                  <a:pt x="6864475" y="0"/>
                </a:lnTo>
                <a:lnTo>
                  <a:pt x="6864475" y="6902123"/>
                </a:lnTo>
                <a:lnTo>
                  <a:pt x="0" y="6902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6b80969a0_0_318"/>
          <p:cNvSpPr txBox="1"/>
          <p:nvPr>
            <p:ph type="title"/>
          </p:nvPr>
        </p:nvSpPr>
        <p:spPr>
          <a:xfrm>
            <a:off x="685800" y="411957"/>
            <a:ext cx="1234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en-US" sz="50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Imagini generate cu design interior</a:t>
            </a:r>
            <a:endParaRPr sz="5000">
              <a:solidFill>
                <a:srgbClr val="08697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descr="A close-up of a colorful background&#10;&#10;Description automatically generated" id="275" name="Google Shape;275;g326b80969a0_0_3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74798" r="-2" t="0"/>
          <a:stretch/>
        </p:blipFill>
        <p:spPr>
          <a:xfrm>
            <a:off x="3633416" y="2151756"/>
            <a:ext cx="2839200" cy="229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lage of a room with tables and chairs&#10;&#10;Description automatically generated" id="276" name="Google Shape;276;g326b80969a0_0_318"/>
          <p:cNvPicPr preferRelativeResize="0"/>
          <p:nvPr/>
        </p:nvPicPr>
        <p:blipFill rotWithShape="1">
          <a:blip r:embed="rId4">
            <a:alphaModFix/>
          </a:blip>
          <a:srcRect b="0" l="74842" r="0" t="0"/>
          <a:stretch/>
        </p:blipFill>
        <p:spPr>
          <a:xfrm>
            <a:off x="3645607" y="4848482"/>
            <a:ext cx="2814516" cy="2246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oom with a white object&#10;&#10;Description automatically generated with medium confidence" id="277" name="Google Shape;277;g326b80969a0_0_318"/>
          <p:cNvPicPr preferRelativeResize="0"/>
          <p:nvPr/>
        </p:nvPicPr>
        <p:blipFill rotWithShape="1">
          <a:blip r:embed="rId5">
            <a:alphaModFix/>
          </a:blip>
          <a:srcRect b="0" l="75484" r="0" t="0"/>
          <a:stretch/>
        </p:blipFill>
        <p:spPr>
          <a:xfrm>
            <a:off x="3645607" y="7388186"/>
            <a:ext cx="2814516" cy="2305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lage of different colored squares&#10;&#10;Description automatically generated" id="278" name="Google Shape;278;g326b80969a0_0_318"/>
          <p:cNvPicPr preferRelativeResize="0"/>
          <p:nvPr/>
        </p:nvPicPr>
        <p:blipFill rotWithShape="1">
          <a:blip r:embed="rId6">
            <a:alphaModFix/>
          </a:blip>
          <a:srcRect b="0" l="74968" r="0" t="0"/>
          <a:stretch/>
        </p:blipFill>
        <p:spPr>
          <a:xfrm>
            <a:off x="10396233" y="2151756"/>
            <a:ext cx="2838899" cy="2277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lage of a room&#10;&#10;Description automatically generated" id="279" name="Google Shape;279;g326b80969a0_0_318"/>
          <p:cNvPicPr preferRelativeResize="0"/>
          <p:nvPr/>
        </p:nvPicPr>
        <p:blipFill rotWithShape="1">
          <a:blip r:embed="rId7">
            <a:alphaModFix/>
          </a:blip>
          <a:srcRect b="0" l="75289" r="0" t="0"/>
          <a:stretch/>
        </p:blipFill>
        <p:spPr>
          <a:xfrm>
            <a:off x="10420619" y="4767405"/>
            <a:ext cx="2814516" cy="228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lage of a kitchen&#10;&#10;Description automatically generated" id="280" name="Google Shape;280;g326b80969a0_0_318"/>
          <p:cNvPicPr preferRelativeResize="0"/>
          <p:nvPr/>
        </p:nvPicPr>
        <p:blipFill rotWithShape="1">
          <a:blip r:embed="rId8">
            <a:alphaModFix/>
          </a:blip>
          <a:srcRect b="0" l="75128" r="0" t="0"/>
          <a:stretch/>
        </p:blipFill>
        <p:spPr>
          <a:xfrm>
            <a:off x="10429443" y="7474359"/>
            <a:ext cx="2805688" cy="226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326b80969a0_0_318"/>
          <p:cNvSpPr txBox="1"/>
          <p:nvPr/>
        </p:nvSpPr>
        <p:spPr>
          <a:xfrm>
            <a:off x="838195" y="3013243"/>
            <a:ext cx="481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I</a:t>
            </a:r>
            <a:r>
              <a:rPr lang="en-US" sz="27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nput</a:t>
            </a:r>
            <a:endParaRPr sz="21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2" name="Google Shape;282;g326b80969a0_0_318"/>
          <p:cNvSpPr txBox="1"/>
          <p:nvPr/>
        </p:nvSpPr>
        <p:spPr>
          <a:xfrm>
            <a:off x="838200" y="5531875"/>
            <a:ext cx="22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G</a:t>
            </a:r>
            <a:r>
              <a:rPr lang="en-US" sz="27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enerated</a:t>
            </a:r>
            <a:endParaRPr sz="21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3" name="Google Shape;283;g326b80969a0_0_318"/>
          <p:cNvSpPr txBox="1"/>
          <p:nvPr/>
        </p:nvSpPr>
        <p:spPr>
          <a:xfrm>
            <a:off x="838210" y="8050500"/>
            <a:ext cx="2292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T</a:t>
            </a:r>
            <a:r>
              <a:rPr lang="en-US" sz="27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arget</a:t>
            </a:r>
            <a:endParaRPr sz="21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326b80969a0_0_406" title="WhatsApp Video 2025-01-17 at 00.40.3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7746133" cy="99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"/>
          <p:cNvSpPr/>
          <p:nvPr/>
        </p:nvSpPr>
        <p:spPr>
          <a:xfrm>
            <a:off x="-3648596" y="3322351"/>
            <a:ext cx="6644702" cy="6644702"/>
          </a:xfrm>
          <a:custGeom>
            <a:rect b="b" l="l" r="r" t="t"/>
            <a:pathLst>
              <a:path extrusionOk="0" h="6644702" w="6644702">
                <a:moveTo>
                  <a:pt x="0" y="0"/>
                </a:moveTo>
                <a:lnTo>
                  <a:pt x="6644702" y="0"/>
                </a:lnTo>
                <a:lnTo>
                  <a:pt x="6644702" y="6644702"/>
                </a:lnTo>
                <a:lnTo>
                  <a:pt x="0" y="664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4"/>
          <p:cNvSpPr txBox="1"/>
          <p:nvPr/>
        </p:nvSpPr>
        <p:spPr>
          <a:xfrm>
            <a:off x="1109306" y="7750266"/>
            <a:ext cx="161499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25">
                <a:solidFill>
                  <a:srgbClr val="293237"/>
                </a:solidFill>
                <a:latin typeface="Alfa Slab One"/>
                <a:ea typeface="Alfa Slab One"/>
                <a:cs typeface="Alfa Slab One"/>
                <a:sym typeface="Alfa Slab One"/>
              </a:rPr>
              <a:t>MULȚUMIM!</a:t>
            </a:r>
            <a:endParaRPr/>
          </a:p>
        </p:txBody>
      </p:sp>
      <p:sp>
        <p:nvSpPr>
          <p:cNvPr id="295" name="Google Shape;295;p4"/>
          <p:cNvSpPr/>
          <p:nvPr/>
        </p:nvSpPr>
        <p:spPr>
          <a:xfrm>
            <a:off x="15372356" y="0"/>
            <a:ext cx="6644702" cy="6644702"/>
          </a:xfrm>
          <a:custGeom>
            <a:rect b="b" l="l" r="r" t="t"/>
            <a:pathLst>
              <a:path extrusionOk="0" h="6644702" w="6644702">
                <a:moveTo>
                  <a:pt x="0" y="0"/>
                </a:moveTo>
                <a:lnTo>
                  <a:pt x="6644702" y="0"/>
                </a:lnTo>
                <a:lnTo>
                  <a:pt x="6644702" y="6644702"/>
                </a:lnTo>
                <a:lnTo>
                  <a:pt x="0" y="664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96" name="Google Shape;29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136" y="222300"/>
            <a:ext cx="7285725" cy="75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14153602" y="-2471180"/>
            <a:ext cx="6644702" cy="6644702"/>
          </a:xfrm>
          <a:custGeom>
            <a:rect b="b" l="l" r="r" t="t"/>
            <a:pathLst>
              <a:path extrusionOk="0" h="6644702" w="6644702">
                <a:moveTo>
                  <a:pt x="0" y="0"/>
                </a:moveTo>
                <a:lnTo>
                  <a:pt x="6644702" y="0"/>
                </a:lnTo>
                <a:lnTo>
                  <a:pt x="6644702" y="6644702"/>
                </a:lnTo>
                <a:lnTo>
                  <a:pt x="0" y="664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>
            <a:off x="-4799120" y="5987330"/>
            <a:ext cx="6644702" cy="6644702"/>
          </a:xfrm>
          <a:custGeom>
            <a:rect b="b" l="l" r="r" t="t"/>
            <a:pathLst>
              <a:path extrusionOk="0" h="6644702" w="6644702">
                <a:moveTo>
                  <a:pt x="0" y="0"/>
                </a:moveTo>
                <a:lnTo>
                  <a:pt x="6644702" y="0"/>
                </a:lnTo>
                <a:lnTo>
                  <a:pt x="6644702" y="6644702"/>
                </a:lnTo>
                <a:lnTo>
                  <a:pt x="0" y="664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733588" y="1710246"/>
            <a:ext cx="1241552" cy="124155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6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2739564" y="5736904"/>
            <a:ext cx="878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11172950" y="3558975"/>
            <a:ext cx="6342376" cy="6722919"/>
          </a:xfrm>
          <a:custGeom>
            <a:rect b="b" l="l" r="r" t="t"/>
            <a:pathLst>
              <a:path extrusionOk="0" h="6342376" w="6342376">
                <a:moveTo>
                  <a:pt x="0" y="0"/>
                </a:moveTo>
                <a:lnTo>
                  <a:pt x="6342376" y="0"/>
                </a:lnTo>
                <a:lnTo>
                  <a:pt x="6342376" y="6342376"/>
                </a:lnTo>
                <a:lnTo>
                  <a:pt x="0" y="6342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2"/>
          <p:cNvSpPr txBox="1"/>
          <p:nvPr/>
        </p:nvSpPr>
        <p:spPr>
          <a:xfrm>
            <a:off x="2739564" y="6379267"/>
            <a:ext cx="610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2739564" y="3998420"/>
            <a:ext cx="587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785964" y="1979842"/>
            <a:ext cx="1059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1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119464" y="5987355"/>
            <a:ext cx="105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1119464" y="7646189"/>
            <a:ext cx="105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739564" y="4578708"/>
            <a:ext cx="671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2739564" y="7546222"/>
            <a:ext cx="714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2739564" y="8187199"/>
            <a:ext cx="734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028700" y="302776"/>
            <a:ext cx="112824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25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Cuprins</a:t>
            </a:r>
            <a:endParaRPr>
              <a:solidFill>
                <a:srgbClr val="086972"/>
              </a:solidFill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733600" y="3369133"/>
            <a:ext cx="1241552" cy="124155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6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6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733600" y="4961196"/>
            <a:ext cx="1241552" cy="124155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6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2179075" y="1901950"/>
            <a:ext cx="60162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Market Research</a:t>
            </a:r>
            <a:endParaRPr sz="32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A9D8F"/>
                </a:solidFill>
                <a:latin typeface="Archivo Black"/>
                <a:ea typeface="Archivo Black"/>
                <a:cs typeface="Archivo Black"/>
                <a:sym typeface="Archivo Black"/>
              </a:rPr>
              <a:t>Oportunități și Competitori</a:t>
            </a:r>
            <a:endParaRPr sz="2100">
              <a:solidFill>
                <a:srgbClr val="2A9D8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2151875" y="3501113"/>
            <a:ext cx="66447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Problema identificată</a:t>
            </a:r>
            <a:endParaRPr sz="32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A9D8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Profilul clientului și nevoile adresate</a:t>
            </a:r>
            <a:endParaRPr sz="2300">
              <a:solidFill>
                <a:srgbClr val="2A9D8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151875" y="5038275"/>
            <a:ext cx="78915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Soluția noastră</a:t>
            </a:r>
            <a:endParaRPr sz="32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A9D8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Modelul de afaceri și valoarea propusă</a:t>
            </a:r>
            <a:endParaRPr sz="2400">
              <a:solidFill>
                <a:srgbClr val="2A9D8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3154" y="502598"/>
            <a:ext cx="1158432" cy="69716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733600" y="6580220"/>
            <a:ext cx="1241552" cy="124155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6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1475" y="2"/>
            <a:ext cx="3555023" cy="36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2179075" y="6703500"/>
            <a:ext cx="69204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Soluția TECH</a:t>
            </a:r>
            <a:endParaRPr sz="32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2400">
                <a:solidFill>
                  <a:srgbClr val="2A9D8F"/>
                </a:solidFill>
                <a:latin typeface="Archivo Black"/>
                <a:ea typeface="Archivo Black"/>
                <a:cs typeface="Archivo Black"/>
                <a:sym typeface="Archivo Black"/>
              </a:rPr>
              <a:t>Utilizare Stable Diffusion &amp; ControlNet</a:t>
            </a:r>
            <a:endParaRPr sz="2400">
              <a:solidFill>
                <a:srgbClr val="2A9D8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2A9D8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/>
        </p:nvSpPr>
        <p:spPr>
          <a:xfrm>
            <a:off x="4103406" y="183026"/>
            <a:ext cx="85143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25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Market Research</a:t>
            </a:r>
            <a:endParaRPr>
              <a:solidFill>
                <a:srgbClr val="08697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7521663" y="2015727"/>
            <a:ext cx="105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15835574" y="-2838175"/>
            <a:ext cx="6644702" cy="6644702"/>
          </a:xfrm>
          <a:custGeom>
            <a:rect b="b" l="l" r="r" t="t"/>
            <a:pathLst>
              <a:path extrusionOk="0" h="6644702" w="6644702">
                <a:moveTo>
                  <a:pt x="0" y="0"/>
                </a:moveTo>
                <a:lnTo>
                  <a:pt x="6644702" y="0"/>
                </a:lnTo>
                <a:lnTo>
                  <a:pt x="6644702" y="6644702"/>
                </a:lnTo>
                <a:lnTo>
                  <a:pt x="0" y="664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3"/>
          <p:cNvSpPr txBox="1"/>
          <p:nvPr/>
        </p:nvSpPr>
        <p:spPr>
          <a:xfrm>
            <a:off x="10273625" y="3001900"/>
            <a:ext cx="7241700" cy="56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Interior AI</a:t>
            </a:r>
            <a:r>
              <a:rPr b="1" lang="en-US" sz="30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sz="30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086972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Folosește rețele neuronale pentru a crea modele 3D realiste ale interioarelor</a:t>
            </a:r>
            <a:endParaRPr sz="3200">
              <a:solidFill>
                <a:srgbClr val="086972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LilaAI</a:t>
            </a:r>
            <a:endParaRPr b="1" sz="30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697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Permite utilizatorilor să încarce o fotografie sau o schiță și să modifice stilul interiorului folosind inteligența artificială</a:t>
            </a:r>
            <a:endParaRPr sz="3000">
              <a:solidFill>
                <a:srgbClr val="08697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86972"/>
                </a:solidFill>
                <a:uFill>
                  <a:noFill/>
                </a:uFill>
                <a:latin typeface="Noto Sans"/>
                <a:ea typeface="Noto Sans"/>
                <a:cs typeface="Noto Sans"/>
                <a:sym typeface="No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RoomS﻿tyler</a:t>
            </a:r>
            <a:r>
              <a:rPr b="1" lang="en-US" sz="30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sz="30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8697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Oferă piese de mobilier și decorațiuni care există în magazine</a:t>
            </a:r>
            <a:endParaRPr>
              <a:solidFill>
                <a:srgbClr val="086972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Designerii de Interior</a:t>
            </a:r>
            <a:endParaRPr b="1" sz="30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2731000" y="142150"/>
            <a:ext cx="1241552" cy="117856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6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3017575" y="289225"/>
            <a:ext cx="6684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 sz="42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789325" y="2015725"/>
            <a:ext cx="51249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9D8F"/>
                </a:solidFill>
                <a:latin typeface="Archivo Black"/>
                <a:ea typeface="Archivo Black"/>
                <a:cs typeface="Archivo Black"/>
                <a:sym typeface="Archivo Black"/>
              </a:rPr>
              <a:t>Oportunități de piață</a:t>
            </a:r>
            <a:endParaRPr sz="3200">
              <a:solidFill>
                <a:srgbClr val="2A9D8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12617700" y="2015725"/>
            <a:ext cx="77061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9D8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Competitori</a:t>
            </a:r>
            <a:endParaRPr sz="3200">
              <a:solidFill>
                <a:srgbClr val="2A9D8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614825" y="2890500"/>
            <a:ext cx="9658800" cy="7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Piața globală a designului interior era estimată la peste 150 de miliarde USD în 2023;</a:t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În România: 10% (în 2014) → 50% (în 2019) </a:t>
            </a:r>
            <a:r>
              <a:rPr lang="en-US" sz="20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dintre românii apelează la un specialist în materie de</a:t>
            </a:r>
            <a:r>
              <a:rPr lang="en-US" sz="2000">
                <a:solidFill>
                  <a:srgbClr val="333333"/>
                </a:solidFill>
                <a:uFill>
                  <a:noFill/>
                </a:uFill>
                <a:latin typeface="Noto Sans Medium"/>
                <a:ea typeface="Noto Sans Medium"/>
                <a:cs typeface="Noto Sans Medium"/>
                <a:sym typeface="Noto Sans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design interior</a:t>
            </a:r>
            <a:r>
              <a:rPr lang="en-US" sz="20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;</a:t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Se aproximeaza o creștere a CAGR de 4.1% din 2024 până în 2030;</a:t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Cererea pentru soluții digitale în domeniu este în creștere, în special în rândul generațiilor tinere care preferă experiențele personalizate și accesibile;</a:t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Conform unui raport publicat de UnivDatos, se estimează că piața globală de AI va înregistra o rată anuală compusă de creștere (CAGR) de 26% în perioada 2021-202;</a:t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În 2005, 24% dintre angajați lucrau de acasă cel puțin o dată pe săptămână. Această proporție a crescut la 43% în 2016 și la 56% în 2019;</a:t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1111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Vizita medie pe o pagină durează mai puțin de un minut, iar utilizatorii părăsesc adesea paginile web în doar 10-20 de secunde.</a:t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32" name="Google Shape;132;p3"/>
          <p:cNvPicPr preferRelativeResize="0"/>
          <p:nvPr/>
        </p:nvPicPr>
        <p:blipFill rotWithShape="1">
          <a:blip r:embed="rId6">
            <a:alphaModFix/>
          </a:blip>
          <a:srcRect b="7732" l="46691" r="13522" t="22166"/>
          <a:stretch/>
        </p:blipFill>
        <p:spPr>
          <a:xfrm>
            <a:off x="15495201" y="7288423"/>
            <a:ext cx="2650772" cy="261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614827" y="289229"/>
            <a:ext cx="1547691" cy="1580041"/>
          </a:xfrm>
          <a:custGeom>
            <a:rect b="b" l="l" r="r" t="t"/>
            <a:pathLst>
              <a:path extrusionOk="0" h="1076689" w="1049282">
                <a:moveTo>
                  <a:pt x="0" y="0"/>
                </a:moveTo>
                <a:lnTo>
                  <a:pt x="1049282" y="0"/>
                </a:lnTo>
                <a:lnTo>
                  <a:pt x="1049282" y="1076689"/>
                </a:lnTo>
                <a:lnTo>
                  <a:pt x="0" y="1076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69e912d7d_0_49"/>
          <p:cNvSpPr/>
          <p:nvPr/>
        </p:nvSpPr>
        <p:spPr>
          <a:xfrm>
            <a:off x="382175" y="163900"/>
            <a:ext cx="1241552" cy="117856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6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6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2</a:t>
            </a:r>
            <a:endParaRPr/>
          </a:p>
        </p:txBody>
      </p:sp>
      <p:sp>
        <p:nvSpPr>
          <p:cNvPr id="139" name="Google Shape;139;g3269e912d7d_0_49"/>
          <p:cNvSpPr txBox="1"/>
          <p:nvPr/>
        </p:nvSpPr>
        <p:spPr>
          <a:xfrm>
            <a:off x="1783375" y="112525"/>
            <a:ext cx="154245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25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Problema identificată - Profil Clienți</a:t>
            </a:r>
            <a:endParaRPr sz="100">
              <a:solidFill>
                <a:srgbClr val="08697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140" name="Google Shape;140;g3269e912d7d_0_49"/>
          <p:cNvGrpSpPr/>
          <p:nvPr/>
        </p:nvGrpSpPr>
        <p:grpSpPr>
          <a:xfrm>
            <a:off x="1393500" y="2640250"/>
            <a:ext cx="7245276" cy="6850460"/>
            <a:chOff x="0" y="-253980"/>
            <a:chExt cx="6794145" cy="6908491"/>
          </a:xfrm>
        </p:grpSpPr>
        <p:grpSp>
          <p:nvGrpSpPr>
            <p:cNvPr id="141" name="Google Shape;141;g3269e912d7d_0_49"/>
            <p:cNvGrpSpPr/>
            <p:nvPr/>
          </p:nvGrpSpPr>
          <p:grpSpPr>
            <a:xfrm>
              <a:off x="0" y="-253980"/>
              <a:ext cx="6794145" cy="6908491"/>
              <a:chOff x="0" y="-57150"/>
              <a:chExt cx="1528801" cy="1554531"/>
            </a:xfrm>
          </p:grpSpPr>
          <p:sp>
            <p:nvSpPr>
              <p:cNvPr id="142" name="Google Shape;142;g3269e912d7d_0_49"/>
              <p:cNvSpPr/>
              <p:nvPr/>
            </p:nvSpPr>
            <p:spPr>
              <a:xfrm>
                <a:off x="0" y="0"/>
                <a:ext cx="1528801" cy="1497381"/>
              </a:xfrm>
              <a:custGeom>
                <a:rect b="b" l="l" r="r" t="t"/>
                <a:pathLst>
                  <a:path extrusionOk="0" h="1497381" w="1528801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086972"/>
              </a:solidFill>
              <a:ln cap="flat" cmpd="sng" w="47625">
                <a:solidFill>
                  <a:srgbClr val="333333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143" name="Google Shape;143;g3269e912d7d_0_49"/>
              <p:cNvSpPr txBox="1"/>
              <p:nvPr/>
            </p:nvSpPr>
            <p:spPr>
              <a:xfrm>
                <a:off x="0" y="-57150"/>
                <a:ext cx="812700" cy="87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" name="Google Shape;144;g3269e912d7d_0_49"/>
            <p:cNvSpPr/>
            <p:nvPr/>
          </p:nvSpPr>
          <p:spPr>
            <a:xfrm>
              <a:off x="340974" y="340515"/>
              <a:ext cx="6112197" cy="5973479"/>
            </a:xfrm>
            <a:custGeom>
              <a:rect b="b" l="l" r="r" t="t"/>
              <a:pathLst>
                <a:path extrusionOk="0" h="1344137" w="1375351">
                  <a:moveTo>
                    <a:pt x="0" y="0"/>
                  </a:moveTo>
                  <a:lnTo>
                    <a:pt x="1375351" y="0"/>
                  </a:lnTo>
                  <a:lnTo>
                    <a:pt x="1375351" y="1344137"/>
                  </a:lnTo>
                  <a:lnTo>
                    <a:pt x="0" y="1344137"/>
                  </a:lnTo>
                  <a:close/>
                </a:path>
              </a:pathLst>
            </a:custGeom>
            <a:solidFill>
              <a:srgbClr val="EBEAEA"/>
            </a:solidFill>
            <a:ln cap="flat" cmpd="sng" w="476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45" name="Google Shape;145;g3269e912d7d_0_49"/>
          <p:cNvGrpSpPr/>
          <p:nvPr/>
        </p:nvGrpSpPr>
        <p:grpSpPr>
          <a:xfrm>
            <a:off x="10443599" y="2640250"/>
            <a:ext cx="6764250" cy="6850460"/>
            <a:chOff x="0" y="-253980"/>
            <a:chExt cx="6794145" cy="6908491"/>
          </a:xfrm>
        </p:grpSpPr>
        <p:grpSp>
          <p:nvGrpSpPr>
            <p:cNvPr id="146" name="Google Shape;146;g3269e912d7d_0_49"/>
            <p:cNvGrpSpPr/>
            <p:nvPr/>
          </p:nvGrpSpPr>
          <p:grpSpPr>
            <a:xfrm>
              <a:off x="0" y="-253980"/>
              <a:ext cx="6794145" cy="6908491"/>
              <a:chOff x="0" y="-57150"/>
              <a:chExt cx="1528801" cy="1554531"/>
            </a:xfrm>
          </p:grpSpPr>
          <p:sp>
            <p:nvSpPr>
              <p:cNvPr id="147" name="Google Shape;147;g3269e912d7d_0_49"/>
              <p:cNvSpPr/>
              <p:nvPr/>
            </p:nvSpPr>
            <p:spPr>
              <a:xfrm>
                <a:off x="0" y="0"/>
                <a:ext cx="1528801" cy="1497381"/>
              </a:xfrm>
              <a:custGeom>
                <a:rect b="b" l="l" r="r" t="t"/>
                <a:pathLst>
                  <a:path extrusionOk="0" h="1497381" w="1528801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086972"/>
              </a:solidFill>
              <a:ln cap="flat" cmpd="sng" w="47625">
                <a:solidFill>
                  <a:srgbClr val="333333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148" name="Google Shape;148;g3269e912d7d_0_49"/>
              <p:cNvSpPr txBox="1"/>
              <p:nvPr/>
            </p:nvSpPr>
            <p:spPr>
              <a:xfrm>
                <a:off x="0" y="-57150"/>
                <a:ext cx="812700" cy="87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" name="Google Shape;149;g3269e912d7d_0_49"/>
            <p:cNvSpPr/>
            <p:nvPr/>
          </p:nvSpPr>
          <p:spPr>
            <a:xfrm>
              <a:off x="340974" y="340515"/>
              <a:ext cx="6112197" cy="5973479"/>
            </a:xfrm>
            <a:custGeom>
              <a:rect b="b" l="l" r="r" t="t"/>
              <a:pathLst>
                <a:path extrusionOk="0" h="1344137" w="1375351">
                  <a:moveTo>
                    <a:pt x="0" y="0"/>
                  </a:moveTo>
                  <a:lnTo>
                    <a:pt x="1375351" y="0"/>
                  </a:lnTo>
                  <a:lnTo>
                    <a:pt x="1375351" y="1344137"/>
                  </a:lnTo>
                  <a:lnTo>
                    <a:pt x="0" y="1344137"/>
                  </a:lnTo>
                  <a:close/>
                </a:path>
              </a:pathLst>
            </a:custGeom>
            <a:solidFill>
              <a:srgbClr val="EBEAEA"/>
            </a:solidFill>
            <a:ln cap="flat" cmpd="sng" w="476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150" name="Google Shape;150;g3269e912d7d_0_49"/>
          <p:cNvSpPr txBox="1"/>
          <p:nvPr/>
        </p:nvSpPr>
        <p:spPr>
          <a:xfrm>
            <a:off x="2179200" y="1835575"/>
            <a:ext cx="62199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A9D8F"/>
                </a:solidFill>
                <a:latin typeface="Alfa Slab One"/>
                <a:ea typeface="Alfa Slab One"/>
                <a:cs typeface="Alfa Slab One"/>
                <a:sym typeface="Alfa Slab One"/>
              </a:rPr>
              <a:t>Business to Consumer(B2C)</a:t>
            </a:r>
            <a:endParaRPr sz="2900">
              <a:solidFill>
                <a:srgbClr val="2A9D8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1" name="Google Shape;151;g3269e912d7d_0_49"/>
          <p:cNvSpPr txBox="1"/>
          <p:nvPr/>
        </p:nvSpPr>
        <p:spPr>
          <a:xfrm>
            <a:off x="11292050" y="1813825"/>
            <a:ext cx="57198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rgbClr val="2A9D8F"/>
                </a:solidFill>
                <a:latin typeface="Alfa Slab One"/>
                <a:ea typeface="Alfa Slab One"/>
                <a:cs typeface="Alfa Slab One"/>
                <a:sym typeface="Alfa Slab One"/>
              </a:rPr>
              <a:t>Business to Business(B2B)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269e912d7d_0_49"/>
          <p:cNvSpPr txBox="1"/>
          <p:nvPr/>
        </p:nvSpPr>
        <p:spPr>
          <a:xfrm>
            <a:off x="1852975" y="3314450"/>
            <a:ext cx="6372300" cy="56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293237"/>
                </a:solidFill>
                <a:latin typeface="Noto Sans"/>
                <a:ea typeface="Noto Sans"/>
                <a:cs typeface="Noto Sans"/>
                <a:sym typeface="Noto Sans"/>
              </a:rPr>
              <a:t>Descriere:</a:t>
            </a:r>
            <a:endParaRPr b="1" sz="3100">
              <a:solidFill>
                <a:srgbClr val="293237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93237"/>
                </a:solidFill>
              </a:rPr>
              <a:t>Tânăr angajat, s-a mutat recent în propria locuință, lucrează de acasă.</a:t>
            </a:r>
            <a:endParaRPr sz="2600">
              <a:solidFill>
                <a:srgbClr val="293237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Nevoi: </a:t>
            </a:r>
            <a:endParaRPr b="1" sz="31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33333"/>
                </a:solidFill>
              </a:rPr>
              <a:t>Un mod simplu și intuitiv de a-și personaliza spațiul;</a:t>
            </a:r>
            <a:endParaRPr sz="2600">
              <a:solidFill>
                <a:srgbClr val="33333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33333"/>
                </a:solidFill>
              </a:rPr>
              <a:t>Să găsească o soluție care să îmbine funcționalitatea cu estetica;</a:t>
            </a:r>
            <a:endParaRPr sz="2600">
              <a:solidFill>
                <a:srgbClr val="33333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33333"/>
                </a:solidFill>
              </a:rPr>
              <a:t>O soluție prin care să economiseasca timp și bani.</a:t>
            </a:r>
            <a:endParaRPr sz="2600">
              <a:solidFill>
                <a:srgbClr val="333333"/>
              </a:solidFill>
            </a:endParaRPr>
          </a:p>
        </p:txBody>
      </p:sp>
      <p:sp>
        <p:nvSpPr>
          <p:cNvPr id="153" name="Google Shape;153;g3269e912d7d_0_49"/>
          <p:cNvSpPr txBox="1"/>
          <p:nvPr/>
        </p:nvSpPr>
        <p:spPr>
          <a:xfrm>
            <a:off x="10900300" y="3379700"/>
            <a:ext cx="5893800" cy="57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Descriere:</a:t>
            </a:r>
            <a:endParaRPr sz="32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Firme care vând mobilier și decorațiuni online.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Nevoi: </a:t>
            </a:r>
            <a:endParaRPr b="1" sz="31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rgbClr val="333333"/>
                </a:solidFill>
              </a:rPr>
              <a:t>Să crească volumul de vânzări și să atragă o bază mai largă de clienți, mai ales în mediul digital;</a:t>
            </a:r>
            <a:endParaRPr sz="2500">
              <a:solidFill>
                <a:srgbClr val="33333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33333"/>
                </a:solidFill>
              </a:rPr>
              <a:t>Să se diferențieze pe o piață competitivă și să se asocieze cu soluții inovative.</a:t>
            </a:r>
            <a:endParaRPr sz="26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8"/>
          <p:cNvGrpSpPr/>
          <p:nvPr/>
        </p:nvGrpSpPr>
        <p:grpSpPr>
          <a:xfrm>
            <a:off x="11526925" y="1639151"/>
            <a:ext cx="1335674" cy="1246104"/>
            <a:chOff x="0" y="0"/>
            <a:chExt cx="812800" cy="812800"/>
          </a:xfrm>
        </p:grpSpPr>
        <p:sp>
          <p:nvSpPr>
            <p:cNvPr id="159" name="Google Shape;159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F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8"/>
          <p:cNvSpPr/>
          <p:nvPr/>
        </p:nvSpPr>
        <p:spPr>
          <a:xfrm>
            <a:off x="11723923" y="1999551"/>
            <a:ext cx="941675" cy="525292"/>
          </a:xfrm>
          <a:custGeom>
            <a:rect b="b" l="l" r="r" t="t"/>
            <a:pathLst>
              <a:path extrusionOk="0" h="871854" w="1335709">
                <a:moveTo>
                  <a:pt x="0" y="0"/>
                </a:moveTo>
                <a:lnTo>
                  <a:pt x="1335710" y="0"/>
                </a:lnTo>
                <a:lnTo>
                  <a:pt x="1335710" y="871854"/>
                </a:lnTo>
                <a:lnTo>
                  <a:pt x="0" y="8718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8"/>
          <p:cNvSpPr txBox="1"/>
          <p:nvPr/>
        </p:nvSpPr>
        <p:spPr>
          <a:xfrm>
            <a:off x="1432000" y="112675"/>
            <a:ext cx="595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Soluția noastră </a:t>
            </a:r>
            <a:endParaRPr i="1" sz="3000">
              <a:solidFill>
                <a:srgbClr val="2A9D8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1833511" y="1989999"/>
            <a:ext cx="471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93237"/>
                </a:solidFill>
                <a:latin typeface="Alfa Slab One"/>
                <a:ea typeface="Alfa Slab One"/>
                <a:cs typeface="Alfa Slab One"/>
                <a:sym typeface="Alfa Slab One"/>
              </a:rPr>
              <a:t>Valoarea propusă</a:t>
            </a:r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13194278" y="2126799"/>
            <a:ext cx="521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93237"/>
                </a:solidFill>
                <a:latin typeface="Alfa Slab One"/>
                <a:ea typeface="Alfa Slab One"/>
                <a:cs typeface="Alfa Slab One"/>
                <a:sym typeface="Alfa Slab One"/>
              </a:rPr>
              <a:t>Monetizare</a:t>
            </a:r>
            <a:endParaRPr/>
          </a:p>
        </p:txBody>
      </p:sp>
      <p:sp>
        <p:nvSpPr>
          <p:cNvPr id="165" name="Google Shape;165;p8"/>
          <p:cNvSpPr txBox="1"/>
          <p:nvPr/>
        </p:nvSpPr>
        <p:spPr>
          <a:xfrm>
            <a:off x="1291775" y="914950"/>
            <a:ext cx="119025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200">
                <a:solidFill>
                  <a:srgbClr val="2A9D8F"/>
                </a:solidFill>
                <a:latin typeface="Alfa Slab One"/>
                <a:ea typeface="Alfa Slab One"/>
                <a:cs typeface="Alfa Slab One"/>
                <a:sym typeface="Alfa Slab One"/>
              </a:rPr>
              <a:t>RoomCraft-</a:t>
            </a:r>
            <a:r>
              <a:rPr i="1" lang="en-US" sz="3000">
                <a:solidFill>
                  <a:srgbClr val="2A9D8F"/>
                </a:solidFill>
                <a:latin typeface="Alfa Slab One"/>
                <a:ea typeface="Alfa Slab One"/>
                <a:cs typeface="Alfa Slab One"/>
                <a:sym typeface="Alfa Slab One"/>
              </a:rPr>
              <a:t>unleash your inner designer</a:t>
            </a:r>
            <a:endParaRPr i="1" sz="3000">
              <a:solidFill>
                <a:srgbClr val="2A9D8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08725" y="112677"/>
            <a:ext cx="1083056" cy="10566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6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10430813" y="1990000"/>
            <a:ext cx="211500" cy="7916400"/>
          </a:xfrm>
          <a:prstGeom prst="rect">
            <a:avLst/>
          </a:prstGeom>
          <a:solidFill>
            <a:srgbClr val="E37F44"/>
          </a:solidFill>
          <a:ln cap="flat" cmpd="sng" w="9525">
            <a:solidFill>
              <a:srgbClr val="E37F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208725" y="1639151"/>
            <a:ext cx="1335674" cy="1246104"/>
            <a:chOff x="0" y="0"/>
            <a:chExt cx="812800" cy="812800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7F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593522" y="1841986"/>
            <a:ext cx="566067" cy="840421"/>
          </a:xfrm>
          <a:custGeom>
            <a:rect b="b" l="l" r="r" t="t"/>
            <a:pathLst>
              <a:path extrusionOk="0" h="1163212" w="805789">
                <a:moveTo>
                  <a:pt x="0" y="0"/>
                </a:moveTo>
                <a:lnTo>
                  <a:pt x="805789" y="0"/>
                </a:lnTo>
                <a:lnTo>
                  <a:pt x="805789" y="1163212"/>
                </a:lnTo>
                <a:lnTo>
                  <a:pt x="0" y="1163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8"/>
          <p:cNvSpPr txBox="1"/>
          <p:nvPr/>
        </p:nvSpPr>
        <p:spPr>
          <a:xfrm>
            <a:off x="78300" y="3385875"/>
            <a:ext cx="2843400" cy="4002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Generare automată de design</a:t>
            </a:r>
            <a:endParaRPr sz="35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2099975" y="4672800"/>
            <a:ext cx="2174100" cy="400200"/>
          </a:xfrm>
          <a:prstGeom prst="rect">
            <a:avLst/>
          </a:prstGeom>
          <a:noFill/>
          <a:ln cap="flat" cmpd="sng" w="952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Personalizare ușoar</a:t>
            </a:r>
            <a:r>
              <a:rPr b="1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ă</a:t>
            </a:r>
            <a:endParaRPr b="1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3218750" y="3062625"/>
            <a:ext cx="3000000" cy="1046700"/>
          </a:xfrm>
          <a:prstGeom prst="rect">
            <a:avLst/>
          </a:prstGeom>
          <a:noFill/>
          <a:ln cap="flat" cmpd="sng" w="952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latin typeface="Noto Sans"/>
                <a:ea typeface="Noto Sans"/>
                <a:cs typeface="Noto Sans"/>
                <a:sym typeface="Noto Sans"/>
              </a:rPr>
              <a:t>Pe baza unei schițe a camerei  și a unui text prompt, aplicația oferă cu ajutorul modelului de AI  sugestii realiste de amenajare</a:t>
            </a:r>
            <a:r>
              <a:rPr lang="en-US"/>
              <a:t>.</a:t>
            </a:r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6660675" y="3335350"/>
            <a:ext cx="3587100" cy="4002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Adaptarea solutiei pe baza unei  nevo</a:t>
            </a:r>
            <a:r>
              <a:rPr b="1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</a:t>
            </a:r>
            <a:endParaRPr b="1" sz="17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5696800" y="4647525"/>
            <a:ext cx="2267400" cy="400200"/>
          </a:xfrm>
          <a:prstGeom prst="rect">
            <a:avLst/>
          </a:prstGeom>
          <a:noFill/>
          <a:ln cap="flat" cmpd="sng" w="952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Rezultate vizuale clare</a:t>
            </a:r>
            <a:endParaRPr sz="17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3150300" y="5959725"/>
            <a:ext cx="3000000" cy="10566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latin typeface="Noto Sans"/>
                <a:ea typeface="Noto Sans"/>
                <a:cs typeface="Noto Sans"/>
                <a:sym typeface="Noto Sans"/>
              </a:rPr>
              <a:t>Aplicația nu necesită crearea unui cont de utilizator, fiind gratuită. Are o interfață clară, ușor de navigat</a:t>
            </a:r>
            <a:endParaRPr>
              <a:solidFill>
                <a:srgbClr val="22222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444475" y="6312975"/>
            <a:ext cx="2073900" cy="4002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Economisire de timp</a:t>
            </a:r>
            <a:endParaRPr b="1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9" name="Google Shape;179;p8"/>
          <p:cNvSpPr txBox="1"/>
          <p:nvPr/>
        </p:nvSpPr>
        <p:spPr>
          <a:xfrm>
            <a:off x="6955563" y="6257925"/>
            <a:ext cx="2513400" cy="4002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22222"/>
                </a:solidFill>
                <a:latin typeface="Noto Sans"/>
                <a:ea typeface="Noto Sans"/>
                <a:cs typeface="Noto Sans"/>
                <a:sym typeface="Noto Sans"/>
              </a:rPr>
              <a:t>Accesibilitate financiară</a:t>
            </a:r>
            <a:endParaRPr b="1" sz="1700">
              <a:solidFill>
                <a:srgbClr val="22222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3393600" y="7526000"/>
            <a:ext cx="2513400" cy="400200"/>
          </a:xfrm>
          <a:prstGeom prst="rect">
            <a:avLst/>
          </a:prstGeom>
          <a:noFill/>
          <a:ln cap="flat" cmpd="sng" w="9525">
            <a:solidFill>
              <a:srgbClr val="2A9D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Proces simplu și intuitiv</a:t>
            </a:r>
            <a:endParaRPr sz="17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81" name="Google Shape;181;p8"/>
          <p:cNvCxnSpPr>
            <a:stCxn id="174" idx="1"/>
            <a:endCxn id="172" idx="3"/>
          </p:cNvCxnSpPr>
          <p:nvPr/>
        </p:nvCxnSpPr>
        <p:spPr>
          <a:xfrm rot="10800000">
            <a:off x="2921750" y="3585975"/>
            <a:ext cx="297000" cy="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8"/>
          <p:cNvCxnSpPr>
            <a:stCxn id="174" idx="2"/>
            <a:endCxn id="173" idx="0"/>
          </p:cNvCxnSpPr>
          <p:nvPr/>
        </p:nvCxnSpPr>
        <p:spPr>
          <a:xfrm flipH="1">
            <a:off x="3186950" y="4109325"/>
            <a:ext cx="1531800" cy="5634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8"/>
          <p:cNvCxnSpPr>
            <a:stCxn id="174" idx="2"/>
            <a:endCxn id="176" idx="0"/>
          </p:cNvCxnSpPr>
          <p:nvPr/>
        </p:nvCxnSpPr>
        <p:spPr>
          <a:xfrm>
            <a:off x="4718750" y="4109325"/>
            <a:ext cx="211170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8"/>
          <p:cNvCxnSpPr>
            <a:stCxn id="174" idx="3"/>
            <a:endCxn id="175" idx="1"/>
          </p:cNvCxnSpPr>
          <p:nvPr/>
        </p:nvCxnSpPr>
        <p:spPr>
          <a:xfrm flipH="1" rot="10800000">
            <a:off x="6218750" y="3535575"/>
            <a:ext cx="441900" cy="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8"/>
          <p:cNvCxnSpPr>
            <a:stCxn id="177" idx="1"/>
            <a:endCxn id="178" idx="3"/>
          </p:cNvCxnSpPr>
          <p:nvPr/>
        </p:nvCxnSpPr>
        <p:spPr>
          <a:xfrm flipH="1">
            <a:off x="2518500" y="6488025"/>
            <a:ext cx="631800" cy="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8"/>
          <p:cNvCxnSpPr>
            <a:stCxn id="177" idx="2"/>
            <a:endCxn id="180" idx="0"/>
          </p:cNvCxnSpPr>
          <p:nvPr/>
        </p:nvCxnSpPr>
        <p:spPr>
          <a:xfrm>
            <a:off x="4650300" y="7016325"/>
            <a:ext cx="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8"/>
          <p:cNvCxnSpPr>
            <a:stCxn id="177" idx="3"/>
            <a:endCxn id="179" idx="1"/>
          </p:cNvCxnSpPr>
          <p:nvPr/>
        </p:nvCxnSpPr>
        <p:spPr>
          <a:xfrm flipH="1" rot="10800000">
            <a:off x="6150300" y="6458025"/>
            <a:ext cx="805200" cy="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8"/>
          <p:cNvSpPr txBox="1"/>
          <p:nvPr/>
        </p:nvSpPr>
        <p:spPr>
          <a:xfrm>
            <a:off x="3127250" y="8435875"/>
            <a:ext cx="3091500" cy="13746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De exemplu, atunci când un utilizator selectează un anumit stil de design, aplicația poate sugera produse care se potrivesc acestui stil.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11400500" y="3107050"/>
            <a:ext cx="6067800" cy="5655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Faza inițială: Crearea bazei de utilizatori </a:t>
            </a:r>
            <a:endParaRPr sz="20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90" name="Google Shape;190;p8"/>
          <p:cNvSpPr/>
          <p:nvPr/>
        </p:nvSpPr>
        <p:spPr>
          <a:xfrm flipH="1">
            <a:off x="14242700" y="3672550"/>
            <a:ext cx="211500" cy="72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8697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2542300" y="4437875"/>
            <a:ext cx="3784200" cy="5253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Acces gratuit pentru utilizatori</a:t>
            </a:r>
            <a:endParaRPr b="1" sz="18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12694550" y="5514988"/>
            <a:ext cx="3479700" cy="4002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8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  Monetizarea prin reclame</a:t>
            </a:r>
            <a:endParaRPr sz="18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0687925" y="6489113"/>
            <a:ext cx="7916400" cy="4926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rPr>
              <a:t>Etapa avansată: Monetizarea prin abonamente plătite</a:t>
            </a:r>
            <a:endParaRPr sz="2000">
              <a:solidFill>
                <a:srgbClr val="08697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11890850" y="7555650"/>
            <a:ext cx="4915200" cy="5655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Abonamente premium pentru utilizatori</a:t>
            </a:r>
            <a:endParaRPr sz="18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11976800" y="8695075"/>
            <a:ext cx="4915200" cy="461700"/>
          </a:xfrm>
          <a:prstGeom prst="rect">
            <a:avLst/>
          </a:prstGeom>
          <a:noFill/>
          <a:ln cap="flat" cmpd="sng" w="9525">
            <a:solidFill>
              <a:srgbClr val="0869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86972"/>
                </a:solidFill>
                <a:latin typeface="Noto Sans"/>
                <a:ea typeface="Noto Sans"/>
                <a:cs typeface="Noto Sans"/>
                <a:sym typeface="Noto Sans"/>
              </a:rPr>
              <a:t>Colaborări directe cu furnizorii de mobilă</a:t>
            </a:r>
            <a:endParaRPr b="1" sz="1800">
              <a:solidFill>
                <a:srgbClr val="08697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6" name="Google Shape;196;p8"/>
          <p:cNvSpPr/>
          <p:nvPr/>
        </p:nvSpPr>
        <p:spPr>
          <a:xfrm flipH="1">
            <a:off x="14242700" y="5004300"/>
            <a:ext cx="211500" cy="538200"/>
          </a:xfrm>
          <a:prstGeom prst="downArrow">
            <a:avLst>
              <a:gd fmla="val 21987" name="adj1"/>
              <a:gd fmla="val 50000" name="adj2"/>
            </a:avLst>
          </a:prstGeom>
          <a:solidFill>
            <a:srgbClr val="08697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 flipH="1">
            <a:off x="14242700" y="6999588"/>
            <a:ext cx="211500" cy="538200"/>
          </a:xfrm>
          <a:prstGeom prst="downArrow">
            <a:avLst>
              <a:gd fmla="val 21987" name="adj1"/>
              <a:gd fmla="val 50000" name="adj2"/>
            </a:avLst>
          </a:prstGeom>
          <a:solidFill>
            <a:srgbClr val="08697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 flipH="1">
            <a:off x="14242700" y="8139000"/>
            <a:ext cx="211500" cy="538200"/>
          </a:xfrm>
          <a:prstGeom prst="downArrow">
            <a:avLst>
              <a:gd fmla="val 21987" name="adj1"/>
              <a:gd fmla="val 50000" name="adj2"/>
            </a:avLst>
          </a:prstGeom>
          <a:solidFill>
            <a:srgbClr val="08697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6b80969a0_0_156"/>
          <p:cNvSpPr/>
          <p:nvPr/>
        </p:nvSpPr>
        <p:spPr>
          <a:xfrm>
            <a:off x="382175" y="163900"/>
            <a:ext cx="1241552" cy="117856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69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6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4</a:t>
            </a:r>
            <a:endParaRPr/>
          </a:p>
        </p:txBody>
      </p:sp>
      <p:sp>
        <p:nvSpPr>
          <p:cNvPr id="204" name="Google Shape;204;g326b80969a0_0_156"/>
          <p:cNvSpPr txBox="1"/>
          <p:nvPr/>
        </p:nvSpPr>
        <p:spPr>
          <a:xfrm>
            <a:off x="1718100" y="245275"/>
            <a:ext cx="164028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Soluție: </a:t>
            </a:r>
            <a:r>
              <a:rPr lang="en-US" sz="48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Utilizare Stable Diffusion &amp; ControlNet</a:t>
            </a:r>
            <a:endParaRPr sz="4800">
              <a:solidFill>
                <a:srgbClr val="08697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endParaRPr i="1" sz="3000">
              <a:solidFill>
                <a:srgbClr val="2A9D8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05" name="Google Shape;205;g326b80969a0_0_156"/>
          <p:cNvGrpSpPr/>
          <p:nvPr/>
        </p:nvGrpSpPr>
        <p:grpSpPr>
          <a:xfrm>
            <a:off x="1345502" y="2339321"/>
            <a:ext cx="16111657" cy="4927500"/>
            <a:chOff x="93445" y="453902"/>
            <a:chExt cx="10741105" cy="3285000"/>
          </a:xfrm>
        </p:grpSpPr>
        <p:sp>
          <p:nvSpPr>
            <p:cNvPr id="206" name="Google Shape;206;g326b80969a0_0_156"/>
            <p:cNvSpPr/>
            <p:nvPr/>
          </p:nvSpPr>
          <p:spPr>
            <a:xfrm>
              <a:off x="718664" y="453902"/>
              <a:ext cx="1955700" cy="19557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E97131"/>
            </a:solidFill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326b80969a0_0_156"/>
            <p:cNvSpPr/>
            <p:nvPr/>
          </p:nvSpPr>
          <p:spPr>
            <a:xfrm>
              <a:off x="1135476" y="870714"/>
              <a:ext cx="1122300" cy="1122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326b80969a0_0_156"/>
            <p:cNvSpPr/>
            <p:nvPr/>
          </p:nvSpPr>
          <p:spPr>
            <a:xfrm>
              <a:off x="93445" y="3018902"/>
              <a:ext cx="3206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326b80969a0_0_156"/>
            <p:cNvSpPr txBox="1"/>
            <p:nvPr/>
          </p:nvSpPr>
          <p:spPr>
            <a:xfrm>
              <a:off x="93445" y="3018902"/>
              <a:ext cx="3206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i="0" lang="en-US" sz="2400" u="none" cap="none" strike="noStrike">
                  <a:solidFill>
                    <a:srgbClr val="08697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UTILIZARE STABLE DIFFUSION PENTRU A GENERA DATE REALISTICE</a:t>
              </a:r>
              <a:endParaRPr sz="24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210" name="Google Shape;210;g326b80969a0_0_156"/>
            <p:cNvSpPr/>
            <p:nvPr/>
          </p:nvSpPr>
          <p:spPr>
            <a:xfrm>
              <a:off x="4486008" y="453902"/>
              <a:ext cx="1955700" cy="19557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176B22"/>
            </a:solidFill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326b80969a0_0_156"/>
            <p:cNvSpPr/>
            <p:nvPr/>
          </p:nvSpPr>
          <p:spPr>
            <a:xfrm>
              <a:off x="4902820" y="870714"/>
              <a:ext cx="1122300" cy="1122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326b80969a0_0_156"/>
            <p:cNvSpPr/>
            <p:nvPr/>
          </p:nvSpPr>
          <p:spPr>
            <a:xfrm>
              <a:off x="3860789" y="3018902"/>
              <a:ext cx="3206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326b80969a0_0_156"/>
            <p:cNvSpPr txBox="1"/>
            <p:nvPr/>
          </p:nvSpPr>
          <p:spPr>
            <a:xfrm>
              <a:off x="3860789" y="3018902"/>
              <a:ext cx="3206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i="0" lang="en-US" sz="2400" u="none" cap="none" strike="noStrike">
                  <a:solidFill>
                    <a:srgbClr val="08697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CONTROLNET PENTRU CREAREA DE IMAGINI DIVERSE</a:t>
              </a:r>
              <a:endParaRPr sz="24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214" name="Google Shape;214;g326b80969a0_0_156"/>
            <p:cNvSpPr/>
            <p:nvPr/>
          </p:nvSpPr>
          <p:spPr>
            <a:xfrm>
              <a:off x="8253352" y="453902"/>
              <a:ext cx="1955700" cy="19557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0C9ED5"/>
            </a:solidFill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326b80969a0_0_156"/>
            <p:cNvSpPr/>
            <p:nvPr/>
          </p:nvSpPr>
          <p:spPr>
            <a:xfrm>
              <a:off x="7628133" y="3018902"/>
              <a:ext cx="3206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g326b80969a0_0_156"/>
            <p:cNvSpPr txBox="1"/>
            <p:nvPr/>
          </p:nvSpPr>
          <p:spPr>
            <a:xfrm>
              <a:off x="7628150" y="3018902"/>
              <a:ext cx="3206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i="0" lang="en-US" sz="2400" u="none" cap="none" strike="noStrike">
                  <a:solidFill>
                    <a:srgbClr val="08697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APLICA</a:t>
              </a:r>
              <a:r>
                <a:rPr lang="en-US" sz="2400">
                  <a:solidFill>
                    <a:srgbClr val="08697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Ț</a:t>
              </a:r>
              <a:r>
                <a:rPr i="0" lang="en-US" sz="2400" u="none" cap="none" strike="noStrike">
                  <a:solidFill>
                    <a:srgbClr val="08697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IE PRACTIC</a:t>
              </a:r>
              <a:r>
                <a:rPr lang="en-US" sz="2400">
                  <a:solidFill>
                    <a:srgbClr val="08697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Ă</a:t>
              </a:r>
              <a:r>
                <a:rPr i="0" lang="en-US" sz="2400" u="none" cap="none" strike="noStrike">
                  <a:solidFill>
                    <a:srgbClr val="08697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: GENERARE DE IMAGINI</a:t>
              </a:r>
              <a:endParaRPr sz="2100">
                <a:solidFill>
                  <a:srgbClr val="086972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pic>
        <p:nvPicPr>
          <p:cNvPr descr="Sleep with solid fill" id="217" name="Google Shape;217;g326b80969a0_0_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28545" y="3100245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26b80969a0_0_156"/>
          <p:cNvSpPr/>
          <p:nvPr/>
        </p:nvSpPr>
        <p:spPr>
          <a:xfrm>
            <a:off x="-1865246" y="7266826"/>
            <a:ext cx="6644702" cy="6644702"/>
          </a:xfrm>
          <a:custGeom>
            <a:rect b="b" l="l" r="r" t="t"/>
            <a:pathLst>
              <a:path extrusionOk="0" h="6644702" w="6644702">
                <a:moveTo>
                  <a:pt x="0" y="0"/>
                </a:moveTo>
                <a:lnTo>
                  <a:pt x="6644702" y="0"/>
                </a:lnTo>
                <a:lnTo>
                  <a:pt x="6644702" y="6644702"/>
                </a:lnTo>
                <a:lnTo>
                  <a:pt x="0" y="664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g326b80969a0_0_156"/>
          <p:cNvSpPr/>
          <p:nvPr/>
        </p:nvSpPr>
        <p:spPr>
          <a:xfrm>
            <a:off x="13467554" y="7084976"/>
            <a:ext cx="6644702" cy="6644702"/>
          </a:xfrm>
          <a:custGeom>
            <a:rect b="b" l="l" r="r" t="t"/>
            <a:pathLst>
              <a:path extrusionOk="0" h="6644702" w="6644702">
                <a:moveTo>
                  <a:pt x="0" y="0"/>
                </a:moveTo>
                <a:lnTo>
                  <a:pt x="6644702" y="0"/>
                </a:lnTo>
                <a:lnTo>
                  <a:pt x="6644702" y="6644702"/>
                </a:lnTo>
                <a:lnTo>
                  <a:pt x="0" y="664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6b80969a0_0_183"/>
          <p:cNvSpPr txBox="1"/>
          <p:nvPr/>
        </p:nvSpPr>
        <p:spPr>
          <a:xfrm>
            <a:off x="874275" y="508825"/>
            <a:ext cx="85689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50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Dataset folosit</a:t>
            </a:r>
            <a:endParaRPr sz="5000">
              <a:solidFill>
                <a:srgbClr val="08697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5" name="Google Shape;225;g326b80969a0_0_183"/>
          <p:cNvSpPr txBox="1"/>
          <p:nvPr/>
        </p:nvSpPr>
        <p:spPr>
          <a:xfrm>
            <a:off x="722050" y="1639825"/>
            <a:ext cx="6567900" cy="59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Pentru a ne familiariza cu training-ul modelelor am folosit un dataset cu din imagini din traffic. </a:t>
            </a:r>
            <a:endParaRPr sz="35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Pentru a avea un dataset cu un numar semnificativ de date pentru antrenament s-au procesat 4 dataseturi (Cityscapes Dataset, CamVid, WildDash 2, KITTI Dataset).</a:t>
            </a:r>
            <a:endParaRPr sz="35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descr="A car on the road" id="226" name="Google Shape;226;g326b80969a0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3179" y="1552150"/>
            <a:ext cx="6567900" cy="328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ruck driving on a road&#10;&#10;Description automatically generated" id="227" name="Google Shape;227;g326b80969a0_0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3175" y="5292850"/>
            <a:ext cx="6567900" cy="33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26b80969a0_0_183"/>
          <p:cNvPicPr preferRelativeResize="0"/>
          <p:nvPr/>
        </p:nvPicPr>
        <p:blipFill rotWithShape="1">
          <a:blip r:embed="rId5">
            <a:alphaModFix/>
          </a:blip>
          <a:srcRect b="7652" l="19442" r="20587" t="7880"/>
          <a:stretch/>
        </p:blipFill>
        <p:spPr>
          <a:xfrm>
            <a:off x="2598488" y="7348946"/>
            <a:ext cx="2815027" cy="226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6b80969a0_0_193"/>
          <p:cNvSpPr txBox="1"/>
          <p:nvPr/>
        </p:nvSpPr>
        <p:spPr>
          <a:xfrm>
            <a:off x="678550" y="443675"/>
            <a:ext cx="100479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50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C</a:t>
            </a:r>
            <a:r>
              <a:rPr lang="en-US" sz="50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omparație modele</a:t>
            </a:r>
            <a:endParaRPr sz="5000">
              <a:solidFill>
                <a:srgbClr val="08697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26b80969a0_0_193"/>
          <p:cNvSpPr txBox="1"/>
          <p:nvPr/>
        </p:nvSpPr>
        <p:spPr>
          <a:xfrm>
            <a:off x="1026525" y="1770325"/>
            <a:ext cx="15115200" cy="26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Pentru antrenarea modelului s-au ales următoarele abordări în legătură cu datele de intrare:</a:t>
            </a:r>
            <a:endParaRPr sz="33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3" marL="16002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Noto Sans SemiBold"/>
              <a:buChar char="•"/>
            </a:pPr>
            <a:r>
              <a:rPr lang="en-US" sz="26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Model antrenat folosind segmentation masks</a:t>
            </a:r>
            <a:endParaRPr sz="26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3" marL="16002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Noto Sans SemiBold"/>
              <a:buChar char="•"/>
            </a:pPr>
            <a:r>
              <a:rPr lang="en-US" sz="26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Model antrenat folosind depth masks (generate cu Midas)</a:t>
            </a:r>
            <a:endParaRPr sz="26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3" marL="16002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Noto Sans SemiBold"/>
              <a:buChar char="•"/>
            </a:pPr>
            <a:r>
              <a:rPr lang="en-US" sz="26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Model antrenat folosind și segmentation masks și depth masks</a:t>
            </a:r>
            <a:endParaRPr sz="26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1143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video game screen with cars on a road&#10;&#10;Description automatically generated" id="235" name="Google Shape;235;g326b80969a0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175" y="4525725"/>
            <a:ext cx="7281001" cy="364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 game&#10;&#10;Description automatically generated" id="236" name="Google Shape;236;g326b80969a0_0_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5829" y="4525725"/>
            <a:ext cx="6745900" cy="364049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26b80969a0_0_193"/>
          <p:cNvSpPr txBox="1"/>
          <p:nvPr/>
        </p:nvSpPr>
        <p:spPr>
          <a:xfrm>
            <a:off x="3469675" y="8395225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Segmentation mask</a:t>
            </a:r>
            <a:endParaRPr b="1" sz="20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8" name="Google Shape;238;g326b80969a0_0_193"/>
          <p:cNvSpPr txBox="1"/>
          <p:nvPr/>
        </p:nvSpPr>
        <p:spPr>
          <a:xfrm>
            <a:off x="9725900" y="8395225"/>
            <a:ext cx="628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Segmentation mask combined with Depth mask</a:t>
            </a:r>
            <a:endParaRPr b="1" sz="16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4FD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6b80969a0_0_206"/>
          <p:cNvSpPr txBox="1"/>
          <p:nvPr/>
        </p:nvSpPr>
        <p:spPr>
          <a:xfrm>
            <a:off x="1374500" y="630700"/>
            <a:ext cx="850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86972"/>
                </a:solidFill>
                <a:latin typeface="Alfa Slab One"/>
                <a:ea typeface="Alfa Slab One"/>
                <a:cs typeface="Alfa Slab One"/>
                <a:sym typeface="Alfa Slab One"/>
              </a:rPr>
              <a:t>Modelul cel mai eficient</a:t>
            </a:r>
            <a:endParaRPr sz="5000">
              <a:solidFill>
                <a:srgbClr val="08697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44" name="Google Shape;244;g326b80969a0_0_206"/>
          <p:cNvSpPr txBox="1"/>
          <p:nvPr/>
        </p:nvSpPr>
        <p:spPr>
          <a:xfrm>
            <a:off x="1157025" y="1966050"/>
            <a:ext cx="157458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Pentru a vedea ce model este mai efficient am folosit metrica FID (Frechet inception distance) ce masoara similaritatea distribuțiilor imaginilor generate față de distribuțiile imaginilor reale. Un scor FID egal cu 0 indica faptul ca imaginile comparate sunt identice. </a:t>
            </a:r>
            <a:endParaRPr sz="28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26b80969a0_0_206"/>
          <p:cNvSpPr txBox="1"/>
          <p:nvPr/>
        </p:nvSpPr>
        <p:spPr>
          <a:xfrm>
            <a:off x="1374500" y="3924725"/>
            <a:ext cx="7394400" cy="4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Din punctul de Vedere al similaritatilor imaginilor generate, modelul folosind segmentation mask si depth mask ca input este cel mai performant in a genera imagini cat mai realiste. Acest model imbunatateste performanta modelului fara a avea un efect mare asupra timpului de inferenta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Timpul de inferenta:</a:t>
            </a:r>
            <a:endParaRPr sz="18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Model1(sem): ~39’; </a:t>
            </a:r>
            <a:endParaRPr sz="18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Model2(depth): ~31’;</a:t>
            </a:r>
            <a:endParaRPr sz="18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Model3(sem+depth):~32’;</a:t>
            </a:r>
            <a:endParaRPr sz="18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.</a:t>
            </a:r>
            <a:endParaRPr sz="18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246" name="Google Shape;246;g326b80969a0_0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8425" y="3858150"/>
            <a:ext cx="8316000" cy="43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26b80969a0_0_206"/>
          <p:cNvSpPr/>
          <p:nvPr/>
        </p:nvSpPr>
        <p:spPr>
          <a:xfrm>
            <a:off x="-909878" y="7941050"/>
            <a:ext cx="10963758" cy="6644702"/>
          </a:xfrm>
          <a:custGeom>
            <a:rect b="b" l="l" r="r" t="t"/>
            <a:pathLst>
              <a:path extrusionOk="0" h="6644702" w="6644702">
                <a:moveTo>
                  <a:pt x="0" y="0"/>
                </a:moveTo>
                <a:lnTo>
                  <a:pt x="6644702" y="0"/>
                </a:lnTo>
                <a:lnTo>
                  <a:pt x="6644702" y="6644702"/>
                </a:lnTo>
                <a:lnTo>
                  <a:pt x="0" y="664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8CD11230B6D248891328E9EA86E3FD" ma:contentTypeVersion="13" ma:contentTypeDescription="Create a new document." ma:contentTypeScope="" ma:versionID="967a42ea26a1170e388e78604e4be4a0">
  <xsd:schema xmlns:xsd="http://www.w3.org/2001/XMLSchema" xmlns:xs="http://www.w3.org/2001/XMLSchema" xmlns:p="http://schemas.microsoft.com/office/2006/metadata/properties" xmlns:ns2="6bfd097c-de7f-452a-9f51-d492e24fd8cf" xmlns:ns3="efb1789d-98cc-491e-820a-b5f4c63bbcf8" targetNamespace="http://schemas.microsoft.com/office/2006/metadata/properties" ma:root="true" ma:fieldsID="8dd754ca8372045a85587c933c344e61" ns2:_="" ns3:_="">
    <xsd:import namespace="6bfd097c-de7f-452a-9f51-d492e24fd8cf"/>
    <xsd:import namespace="efb1789d-98cc-491e-820a-b5f4c63bbcf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fd097c-de7f-452a-9f51-d492e24fd8c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f85decb-1301-438d-8b3f-81c7864c2a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b1789d-98cc-491e-820a-b5f4c63bbcf8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b4120566-7fc5-44e3-b5b6-364880437d5c}" ma:internalName="TaxCatchAll" ma:showField="CatchAllData" ma:web="efb1789d-98cc-491e-820a-b5f4c63bbc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bfd097c-de7f-452a-9f51-d492e24fd8cf" xsi:nil="true"/>
    <TaxCatchAll xmlns="efb1789d-98cc-491e-820a-b5f4c63bbcf8" xsi:nil="true"/>
    <lcf76f155ced4ddcb4097134ff3c332f xmlns="6bfd097c-de7f-452a-9f51-d492e24fd8c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7A0938-F2D8-4FE0-89A7-44C8E64AE3A1}"/>
</file>

<file path=customXml/itemProps2.xml><?xml version="1.0" encoding="utf-8"?>
<ds:datastoreItem xmlns:ds="http://schemas.openxmlformats.org/officeDocument/2006/customXml" ds:itemID="{8B5E50A2-42F3-4FE5-803A-17EC99F15A9F}"/>
</file>

<file path=customXml/itemProps3.xml><?xml version="1.0" encoding="utf-8"?>
<ds:datastoreItem xmlns:ds="http://schemas.openxmlformats.org/officeDocument/2006/customXml" ds:itemID="{8D4DBF9B-F8FD-4577-8B03-8534509E6356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0x010100508CD11230B6D248891328E9EA86E3FD</vt:lpwstr>
  </property>
</Properties>
</file>